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Raleway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D813022D-745D-4B28-9100-AC79BE5AC978}">
  <a:tblStyle styleId="{D813022D-745D-4B28-9100-AC79BE5AC97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-bold.fntdata"/><Relationship Id="rId30" Type="http://schemas.openxmlformats.org/officeDocument/2006/relationships/font" Target="fonts/Raleway-regular.fntdata"/><Relationship Id="rId11" Type="http://schemas.openxmlformats.org/officeDocument/2006/relationships/slide" Target="slides/slide5.xml"/><Relationship Id="rId33" Type="http://schemas.openxmlformats.org/officeDocument/2006/relationships/font" Target="fonts/Raleway-boldItalic.fntdata"/><Relationship Id="rId10" Type="http://schemas.openxmlformats.org/officeDocument/2006/relationships/slide" Target="slides/slide4.xml"/><Relationship Id="rId32" Type="http://schemas.openxmlformats.org/officeDocument/2006/relationships/font" Target="fonts/Raleway-italic.fntdata"/><Relationship Id="rId13" Type="http://schemas.openxmlformats.org/officeDocument/2006/relationships/slide" Target="slides/slide7.xml"/><Relationship Id="rId35" Type="http://schemas.openxmlformats.org/officeDocument/2006/relationships/font" Target="fonts/Lato-bold.fntdata"/><Relationship Id="rId12" Type="http://schemas.openxmlformats.org/officeDocument/2006/relationships/slide" Target="slides/slide6.xml"/><Relationship Id="rId34" Type="http://schemas.openxmlformats.org/officeDocument/2006/relationships/font" Target="fonts/Lato-regular.fntdata"/><Relationship Id="rId15" Type="http://schemas.openxmlformats.org/officeDocument/2006/relationships/slide" Target="slides/slide9.xml"/><Relationship Id="rId37" Type="http://schemas.openxmlformats.org/officeDocument/2006/relationships/font" Target="fonts/Lato-boldItalic.fntdata"/><Relationship Id="rId14" Type="http://schemas.openxmlformats.org/officeDocument/2006/relationships/slide" Target="slides/slide8.xml"/><Relationship Id="rId36" Type="http://schemas.openxmlformats.org/officeDocument/2006/relationships/font" Target="fonts/Lato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b9a0b074_1_1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b9a0b074_1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d814cf7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d814cf7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23630543_5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723630543_5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e965474a9_3_37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e965474a9_3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e965474a9_3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e965474a9_3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cb9a0b074_1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cb9a0b074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cb9a0b074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cb9a0b074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cb9a0b074_1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cb9a0b074_1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cb9a0b074_1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cb9a0b074_1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e965474a9_3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e965474a9_3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cb9a0b07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cb9a0b07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e965474a9_3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e965474a9_3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cb9a0b074_1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cb9a0b074_1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52ab22415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52ab22415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2ab22415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2ab22415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2ab22415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2ab22415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d251bb473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d251bb473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d251bb473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d251bb473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e965474a9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e965474a9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b9a0b074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cb9a0b074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23630543_1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23630543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Relationship Id="rId4" Type="http://schemas.openxmlformats.org/officeDocument/2006/relationships/hyperlink" Target="http://googletranslate.blogspot.com/2015/10/futbol-translated.html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www.theguardian.com/news/datablog/2014/sep/26/europeans-multiple-languages-uk-ireland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hyperlink" Target="http://travel.trade.gov/view/m-2015-O-001/index.html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Relationship Id="rId4" Type="http://schemas.openxmlformats.org/officeDocument/2006/relationships/hyperlink" Target="https://translate.google.com/community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hyperlink" Target="http://heathbrothers.com/presentations" TargetMode="External"/><Relationship Id="rId6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Decision trees 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4001625" y="2369375"/>
            <a:ext cx="4701600" cy="171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Temirlan Seilov</a:t>
            </a:r>
            <a:endParaRPr sz="2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Alsu Sagirova</a:t>
            </a:r>
            <a:endParaRPr sz="2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Anton Razzhigaev</a:t>
            </a:r>
            <a:endParaRPr sz="2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Mahmud Allahverdiyev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idx="1" type="subTitle"/>
          </p:nvPr>
        </p:nvSpPr>
        <p:spPr>
          <a:xfrm>
            <a:off x="265500" y="653700"/>
            <a:ext cx="4045200" cy="383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Marcos.</a:t>
            </a:r>
            <a:endParaRPr b="1"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He recently opened a camera shop near the Louvre in Paris. 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Visitors to his store, mostly tourists, speak many different languages making anything beyond a simple transaction a challenge.</a:t>
            </a:r>
            <a:endParaRPr sz="1800"/>
          </a:p>
        </p:txBody>
      </p:sp>
      <p:pic>
        <p:nvPicPr>
          <p:cNvPr id="141" name="Google Shape;141;p22"/>
          <p:cNvPicPr preferRelativeResize="0"/>
          <p:nvPr/>
        </p:nvPicPr>
        <p:blipFill rotWithShape="1">
          <a:blip r:embed="rId3">
            <a:alphaModFix/>
          </a:blip>
          <a:srcRect b="20862" l="1729" r="0" t="6746"/>
          <a:stretch/>
        </p:blipFill>
        <p:spPr>
          <a:xfrm>
            <a:off x="4488725" y="0"/>
            <a:ext cx="4655272" cy="514350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" name="Google Shape;142;p22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43" name="Google Shape;143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44" name="Google Shape;144;p22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5" name="Google Shape;145;p22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If one example isn’t sufficient to help people understand the breadth of your idea, pick a couple of examples.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146" name="Google Shape;146;p22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Story for illustration purposes only</a:t>
            </a:r>
            <a:endParaRPr i="1"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20 at 9.47.21 AM.png" id="151" name="Google Shape;151;p23"/>
          <p:cNvPicPr preferRelativeResize="0"/>
          <p:nvPr/>
        </p:nvPicPr>
        <p:blipFill rotWithShape="1">
          <a:blip r:embed="rId3">
            <a:alphaModFix/>
          </a:blip>
          <a:srcRect b="0" l="4413" r="4404" t="0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3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translation barrier left Alberto feeling lonely and hurt Marco’s business.</a:t>
            </a:r>
            <a:endParaRPr/>
          </a:p>
        </p:txBody>
      </p:sp>
      <p:grpSp>
        <p:nvGrpSpPr>
          <p:cNvPr id="153" name="Google Shape;153;p23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54" name="Google Shape;154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55" name="Google Shape;155;p23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6" name="Google Shape;156;p23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Ideally, speak of people in very different situations, but where each could benefit from your solution.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4"/>
          <p:cNvPicPr preferRelativeResize="0"/>
          <p:nvPr/>
        </p:nvPicPr>
        <p:blipFill rotWithShape="1">
          <a:blip r:embed="rId3">
            <a:alphaModFix/>
          </a:blip>
          <a:srcRect b="15074" l="0" r="0" t="0"/>
          <a:stretch/>
        </p:blipFill>
        <p:spPr>
          <a:xfrm>
            <a:off x="0" y="0"/>
            <a:ext cx="9143997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4"/>
          <p:cNvSpPr/>
          <p:nvPr/>
        </p:nvSpPr>
        <p:spPr>
          <a:xfrm>
            <a:off x="283000" y="297900"/>
            <a:ext cx="4547700" cy="4547700"/>
          </a:xfrm>
          <a:prstGeom prst="rect">
            <a:avLst/>
          </a:prstGeom>
          <a:solidFill>
            <a:srgbClr val="000000">
              <a:alpha val="76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4"/>
          <p:cNvSpPr txBox="1"/>
          <p:nvPr>
            <p:ph idx="4294967295" type="body"/>
          </p:nvPr>
        </p:nvSpPr>
        <p:spPr>
          <a:xfrm>
            <a:off x="481300" y="529650"/>
            <a:ext cx="4151100" cy="408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5"/>
                </a:solidFill>
              </a:rPr>
              <a:t>Then, Marcos discovered Google Translate</a:t>
            </a:r>
            <a:endParaRPr b="1" sz="2800">
              <a:solidFill>
                <a:schemeClr val="accent5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He has his visiting customers speak their camera issues into the app.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He’s able to give them a friendly,  personalized experience by understanding exactly what they need.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19 at 11.48.18 PM.png" id="168" name="Google Shape;168;p25"/>
          <p:cNvPicPr preferRelativeResize="0"/>
          <p:nvPr/>
        </p:nvPicPr>
        <p:blipFill rotWithShape="1">
          <a:blip r:embed="rId3">
            <a:alphaModFix/>
          </a:blip>
          <a:srcRect b="0" l="26321" r="26321" t="0"/>
          <a:stretch/>
        </p:blipFill>
        <p:spPr>
          <a:xfrm>
            <a:off x="0" y="0"/>
            <a:ext cx="45672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5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A simple gesture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Coaches Gary and Glen knew no Spanish.  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They used Google Translate to invite Alberto to join in</a:t>
            </a:r>
            <a:r>
              <a:rPr lang="en" sz="1800"/>
              <a:t>...</a:t>
            </a:r>
            <a:r>
              <a:rPr lang="en" sz="1800">
                <a:solidFill>
                  <a:srgbClr val="000000"/>
                </a:solidFill>
              </a:rPr>
              <a:t> “Do you want to play?”... “Can you defend the left side?”</a:t>
            </a:r>
            <a:endParaRPr sz="1800">
              <a:solidFill>
                <a:srgbClr val="000000"/>
              </a:solidFill>
            </a:endParaRPr>
          </a:p>
        </p:txBody>
      </p:sp>
      <p:grpSp>
        <p:nvGrpSpPr>
          <p:cNvPr id="170" name="Google Shape;170;p25"/>
          <p:cNvGrpSpPr/>
          <p:nvPr/>
        </p:nvGrpSpPr>
        <p:grpSpPr>
          <a:xfrm>
            <a:off x="134988" y="2464035"/>
            <a:ext cx="2212050" cy="2537076"/>
            <a:chOff x="6803275" y="395363"/>
            <a:chExt cx="2212050" cy="2537076"/>
          </a:xfrm>
        </p:grpSpPr>
        <p:pic>
          <p:nvPicPr>
            <p:cNvPr id="171" name="Google Shape;171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72" name="Google Shape;172;p25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3" name="Google Shape;173;p25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Show how your solution helps the person in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the story reach his or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her goals.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6"/>
          <p:cNvPicPr preferRelativeResize="0"/>
          <p:nvPr/>
        </p:nvPicPr>
        <p:blipFill rotWithShape="1">
          <a:blip r:embed="rId3">
            <a:alphaModFix/>
          </a:blip>
          <a:srcRect b="5329" l="0" r="11111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6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5"/>
                </a:solidFill>
              </a:rPr>
              <a:t>From outsider to star</a:t>
            </a:r>
            <a:endParaRPr sz="42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2100"/>
              <a:t>Alberto scored 30 goals in 21 games.  He is now being scouted by several professional clubs in the Premier League.  And he’s a favorite of the other boys on the team.</a:t>
            </a:r>
            <a:endParaRPr b="0" sz="2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0" lang="en" sz="160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See a short video on Alberto’s story</a:t>
            </a:r>
            <a:endParaRPr sz="2400" u="sng">
              <a:solidFill>
                <a:schemeClr val="accent5"/>
              </a:solidFill>
            </a:endParaRPr>
          </a:p>
        </p:txBody>
      </p:sp>
      <p:grpSp>
        <p:nvGrpSpPr>
          <p:cNvPr id="180" name="Google Shape;180;p26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81" name="Google Shape;181;p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82" name="Google Shape;182;p26"/>
            <p:cNvPicPr preferRelativeResize="0"/>
            <p:nvPr/>
          </p:nvPicPr>
          <p:blipFill rotWithShape="1">
            <a:blip r:embed="rId6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3" name="Google Shape;183;p26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Stories become more credible when they use concrete details such as the specific complex moves Alberto learned through Translate and his 30 goals in 21 games performance stats.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89" name="Google Shape;189;p27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7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3. Examples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1" name="Google Shape;191;p27"/>
          <p:cNvSpPr txBox="1"/>
          <p:nvPr>
            <p:ph idx="4294967295" type="body"/>
          </p:nvPr>
        </p:nvSpPr>
        <p:spPr>
          <a:xfrm>
            <a:off x="2855550" y="1377475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People need to understand how rare or frequent your examples are.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Pick 1 or 2 statistics and make them as concrete as possible. Stats are generally not sticky, but here are a few tactics: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Relate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Deliver data within the context of a story you’ve already told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Compare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Make big numbers digestible by putting them in the context of something familiar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300"/>
              <a:t>It’s no surprise Marcos uses Google Translate in his shop regularly.</a:t>
            </a:r>
            <a:endParaRPr b="0" sz="2300"/>
          </a:p>
          <a:p>
            <a:pPr indent="0" lvl="0" marL="0" rtl="0" algn="l">
              <a:spcBef>
                <a:spcPts val="1600"/>
              </a:spcBef>
              <a:spcAft>
                <a:spcPts val="1000"/>
              </a:spcAft>
              <a:buNone/>
            </a:pPr>
            <a:r>
              <a:rPr lang="en"/>
              <a:t>There are </a:t>
            </a:r>
            <a:r>
              <a:rPr lang="en">
                <a:solidFill>
                  <a:schemeClr val="accent5"/>
                </a:solidFill>
              </a:rPr>
              <a:t>23 officially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accent5"/>
                </a:solidFill>
              </a:rPr>
              <a:t>recognized languages</a:t>
            </a:r>
            <a:r>
              <a:rPr lang="en"/>
              <a:t> in the EU.</a:t>
            </a:r>
            <a:endParaRPr/>
          </a:p>
        </p:txBody>
      </p:sp>
      <p:sp>
        <p:nvSpPr>
          <p:cNvPr id="197" name="Google Shape;197;p28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120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theguardian.com</a:t>
            </a:r>
            <a:endParaRPr sz="12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98" name="Google Shape;198;p28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99" name="Google Shape;199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200" name="Google Shape;200;p28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1" name="Google Shape;201;p28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Don’t let data stand alone. Always relate it back to a story you’ve already told, in this case, Marco’s shop.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9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chemeClr val="lt2"/>
                </a:solidFill>
              </a:rPr>
              <a:t>More than 50 million Americans travelled abroad in 2015</a:t>
            </a:r>
            <a:endParaRPr b="0"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</a:rPr>
              <a:t>THAT’S MORE THAN THE</a:t>
            </a:r>
            <a:r>
              <a:rPr lang="en" sz="2100">
                <a:solidFill>
                  <a:schemeClr val="lt2"/>
                </a:solidFill>
              </a:rPr>
              <a:t> </a:t>
            </a:r>
            <a:r>
              <a:rPr lang="en" sz="3800">
                <a:solidFill>
                  <a:schemeClr val="lt2"/>
                </a:solidFill>
              </a:rPr>
              <a:t>POPULATION OF </a:t>
            </a:r>
            <a:endParaRPr sz="3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CALIFORNIA</a:t>
            </a:r>
            <a:r>
              <a:rPr lang="en">
                <a:solidFill>
                  <a:schemeClr val="lt2"/>
                </a:solidFill>
              </a:rPr>
              <a:t> AND</a:t>
            </a:r>
            <a:r>
              <a:rPr lang="en" sz="2500">
                <a:solidFill>
                  <a:schemeClr val="lt2"/>
                </a:solidFill>
              </a:rPr>
              <a:t> </a:t>
            </a:r>
            <a:br>
              <a:rPr lang="en" sz="2500">
                <a:solidFill>
                  <a:schemeClr val="lt2"/>
                </a:solidFill>
              </a:rPr>
            </a:br>
            <a:r>
              <a:rPr lang="en" sz="3400"/>
              <a:t>TEXAS</a:t>
            </a:r>
            <a:r>
              <a:rPr lang="en" sz="3400">
                <a:solidFill>
                  <a:schemeClr val="lt2"/>
                </a:solidFill>
              </a:rPr>
              <a:t> COMBINED</a:t>
            </a:r>
            <a:endParaRPr sz="3400">
              <a:solidFill>
                <a:schemeClr val="lt2"/>
              </a:solidFill>
            </a:endParaRPr>
          </a:p>
        </p:txBody>
      </p:sp>
      <p:pic>
        <p:nvPicPr>
          <p:cNvPr id="207" name="Google Shape;207;p29"/>
          <p:cNvPicPr preferRelativeResize="0"/>
          <p:nvPr/>
        </p:nvPicPr>
        <p:blipFill>
          <a:blip r:embed="rId3">
            <a:alphaModFix amt="54000"/>
          </a:blip>
          <a:stretch>
            <a:fillRect/>
          </a:stretch>
        </p:blipFill>
        <p:spPr>
          <a:xfrm>
            <a:off x="6259750" y="476100"/>
            <a:ext cx="2480925" cy="248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9"/>
          <p:cNvPicPr preferRelativeResize="0"/>
          <p:nvPr/>
        </p:nvPicPr>
        <p:blipFill>
          <a:blip r:embed="rId4">
            <a:alphaModFix amt="42000"/>
          </a:blip>
          <a:stretch>
            <a:fillRect/>
          </a:stretch>
        </p:blipFill>
        <p:spPr>
          <a:xfrm>
            <a:off x="4651375" y="1297750"/>
            <a:ext cx="3031200" cy="3031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9" name="Google Shape;209;p29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210" name="Google Shape;210;p2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211" name="Google Shape;211;p29"/>
            <p:cNvPicPr preferRelativeResize="0"/>
            <p:nvPr/>
          </p:nvPicPr>
          <p:blipFill rotWithShape="1">
            <a:blip r:embed="rId6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2" name="Google Shape;212;p29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When a number is too large or too small to easily comprehend, clarify it with a comparison to something familiar.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213" name="Google Shape;213;p29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7"/>
              </a:rPr>
              <a:t>travel.trade.gov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19" name="Google Shape;219;p30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0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4. Closing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1" name="Google Shape;221;p30"/>
          <p:cNvSpPr txBox="1"/>
          <p:nvPr>
            <p:ph idx="4294967295" type="body"/>
          </p:nvPr>
        </p:nvSpPr>
        <p:spPr>
          <a:xfrm>
            <a:off x="2855550" y="1377475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Build confidence around your product or idea by including at least one of the these slides: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Milestones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What has been accomplished and what might be left to tackle?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Testimonials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Who supports your idea (or doesn’t)?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What’s next?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How can the audience get involved or find out more?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1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Milestones</a:t>
            </a:r>
            <a:endParaRPr>
              <a:solidFill>
                <a:schemeClr val="lt2"/>
              </a:solidFill>
            </a:endParaRPr>
          </a:p>
        </p:txBody>
      </p:sp>
      <p:graphicFrame>
        <p:nvGraphicFramePr>
          <p:cNvPr id="227" name="Google Shape;227;p31"/>
          <p:cNvGraphicFramePr/>
          <p:nvPr/>
        </p:nvGraphicFramePr>
        <p:xfrm>
          <a:off x="323100" y="2393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{D813022D-745D-4B28-9100-AC79BE5AC978}</a:tableStyleId>
              </a:tblPr>
              <a:tblGrid>
                <a:gridCol w="710225"/>
                <a:gridCol w="710225"/>
                <a:gridCol w="710225"/>
                <a:gridCol w="382850"/>
                <a:gridCol w="1037600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719125">
                <a:tc gridSpan="4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2014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 hMerge="1"/>
                <a:tc hMerge="1"/>
                <a:tc hMerge="1"/>
                <a:tc gridSpan="8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2015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cxnSp>
        <p:nvCxnSpPr>
          <p:cNvPr id="228" name="Google Shape;228;p31"/>
          <p:cNvCxnSpPr/>
          <p:nvPr/>
        </p:nvCxnSpPr>
        <p:spPr>
          <a:xfrm rot="10800000">
            <a:off x="569975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29" name="Google Shape;229;p31"/>
          <p:cNvSpPr txBox="1"/>
          <p:nvPr>
            <p:ph type="title"/>
          </p:nvPr>
        </p:nvSpPr>
        <p:spPr>
          <a:xfrm>
            <a:off x="646175" y="1235062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October 2014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30" name="Google Shape;230;p31"/>
          <p:cNvSpPr txBox="1"/>
          <p:nvPr>
            <p:ph idx="4294967295" type="body"/>
          </p:nvPr>
        </p:nvSpPr>
        <p:spPr>
          <a:xfrm>
            <a:off x="646175" y="1560476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/>
              <a:t>Translate web pages with Chrome extension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31" name="Google Shape;231;p31"/>
          <p:cNvSpPr txBox="1"/>
          <p:nvPr>
            <p:ph type="title"/>
          </p:nvPr>
        </p:nvSpPr>
        <p:spPr>
          <a:xfrm>
            <a:off x="3251009" y="3668337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August 2015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32" name="Google Shape;232;p31"/>
          <p:cNvSpPr txBox="1"/>
          <p:nvPr>
            <p:ph idx="4294967295" type="body"/>
          </p:nvPr>
        </p:nvSpPr>
        <p:spPr>
          <a:xfrm>
            <a:off x="3251009" y="3993750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Translate conversations through your Android watch</a:t>
            </a:r>
            <a:endParaRPr sz="1400"/>
          </a:p>
        </p:txBody>
      </p:sp>
      <p:sp>
        <p:nvSpPr>
          <p:cNvPr id="233" name="Google Shape;233;p31"/>
          <p:cNvSpPr txBox="1"/>
          <p:nvPr>
            <p:ph type="title"/>
          </p:nvPr>
        </p:nvSpPr>
        <p:spPr>
          <a:xfrm>
            <a:off x="5091057" y="1235062"/>
            <a:ext cx="2353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October 2015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34" name="Google Shape;234;p31"/>
          <p:cNvSpPr txBox="1"/>
          <p:nvPr>
            <p:ph idx="4294967295" type="body"/>
          </p:nvPr>
        </p:nvSpPr>
        <p:spPr>
          <a:xfrm>
            <a:off x="5091049" y="1560476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Translate text within an app</a:t>
            </a:r>
            <a:endParaRPr sz="1400"/>
          </a:p>
        </p:txBody>
      </p:sp>
      <p:sp>
        <p:nvSpPr>
          <p:cNvPr id="235" name="Google Shape;235;p31"/>
          <p:cNvSpPr txBox="1"/>
          <p:nvPr>
            <p:ph type="title"/>
          </p:nvPr>
        </p:nvSpPr>
        <p:spPr>
          <a:xfrm>
            <a:off x="6245122" y="3668337"/>
            <a:ext cx="2353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November 2015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36" name="Google Shape;236;p31"/>
          <p:cNvSpPr txBox="1"/>
          <p:nvPr>
            <p:ph idx="4294967295" type="body"/>
          </p:nvPr>
        </p:nvSpPr>
        <p:spPr>
          <a:xfrm>
            <a:off x="6245125" y="3993750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Translate written text from English or German to Arabic with the click of a camera</a:t>
            </a:r>
            <a:endParaRPr sz="1400"/>
          </a:p>
        </p:txBody>
      </p:sp>
      <p:cxnSp>
        <p:nvCxnSpPr>
          <p:cNvPr id="237" name="Google Shape;237;p31"/>
          <p:cNvCxnSpPr/>
          <p:nvPr/>
        </p:nvCxnSpPr>
        <p:spPr>
          <a:xfrm>
            <a:off x="3174800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38" name="Google Shape;238;p31"/>
          <p:cNvCxnSpPr/>
          <p:nvPr/>
        </p:nvCxnSpPr>
        <p:spPr>
          <a:xfrm rot="10800000">
            <a:off x="4997750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39" name="Google Shape;239;p31"/>
          <p:cNvCxnSpPr/>
          <p:nvPr/>
        </p:nvCxnSpPr>
        <p:spPr>
          <a:xfrm>
            <a:off x="6168925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title"/>
          </p:nvPr>
        </p:nvSpPr>
        <p:spPr>
          <a:xfrm>
            <a:off x="641700" y="306050"/>
            <a:ext cx="76509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Random Forests</a:t>
            </a:r>
            <a:endParaRPr sz="2400"/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335650" y="1125450"/>
            <a:ext cx="5577900" cy="3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The original idea by Tim Kam Ho to implement stochastic discrimination (1995)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Ensemble of decision trees: </a:t>
            </a:r>
            <a:r>
              <a:rPr lang="en" sz="15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Wait! Decision trees are deterministic though!</a:t>
            </a:r>
            <a:endParaRPr sz="15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 Main oracle: Bagging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○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Bagging trees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○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Random subspace method : feature bagging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○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Variance reduced without affecting bias much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Extra trees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Widely used in practice: 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○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i.e. apply to property values of a product to indicate potential customer interest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○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Medical analysis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5050" y="1786900"/>
            <a:ext cx="3427075" cy="231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2"/>
          <p:cNvSpPr txBox="1"/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people are saying</a:t>
            </a:r>
            <a:endParaRPr/>
          </a:p>
        </p:txBody>
      </p:sp>
      <p:sp>
        <p:nvSpPr>
          <p:cNvPr id="245" name="Google Shape;245;p32"/>
          <p:cNvSpPr/>
          <p:nvPr/>
        </p:nvSpPr>
        <p:spPr>
          <a:xfrm>
            <a:off x="371775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2"/>
          <p:cNvSpPr/>
          <p:nvPr/>
        </p:nvSpPr>
        <p:spPr>
          <a:xfrm>
            <a:off x="3210432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2"/>
          <p:cNvSpPr/>
          <p:nvPr/>
        </p:nvSpPr>
        <p:spPr>
          <a:xfrm>
            <a:off x="6049089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32"/>
          <p:cNvSpPr txBox="1"/>
          <p:nvPr>
            <p:ph type="title"/>
          </p:nvPr>
        </p:nvSpPr>
        <p:spPr>
          <a:xfrm>
            <a:off x="61252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Translate has officially inspired me to learn French 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Abby Author</a:t>
            </a:r>
            <a:r>
              <a:rPr b="0" lang="en" sz="1400">
                <a:solidFill>
                  <a:schemeClr val="lt1"/>
                </a:solidFill>
              </a:rPr>
              <a:t>, NYC</a:t>
            </a:r>
            <a:endParaRPr b="0" sz="1400">
              <a:solidFill>
                <a:schemeClr val="lt1"/>
              </a:solidFill>
            </a:endParaRPr>
          </a:p>
        </p:txBody>
      </p:sp>
      <p:sp>
        <p:nvSpPr>
          <p:cNvPr id="249" name="Google Shape;249;p32"/>
          <p:cNvSpPr txBox="1"/>
          <p:nvPr>
            <p:ph type="title"/>
          </p:nvPr>
        </p:nvSpPr>
        <p:spPr>
          <a:xfrm>
            <a:off x="4479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With this app, I’m confident to plan a trip to rural Vietnam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Wendy Writer</a:t>
            </a:r>
            <a:r>
              <a:rPr b="0" lang="en" sz="1400">
                <a:solidFill>
                  <a:schemeClr val="lt1"/>
                </a:solidFill>
              </a:rPr>
              <a:t>, CA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50" name="Google Shape;250;p32"/>
          <p:cNvSpPr txBox="1"/>
          <p:nvPr>
            <p:ph type="title"/>
          </p:nvPr>
        </p:nvSpPr>
        <p:spPr>
          <a:xfrm>
            <a:off x="328662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Visual translation feels like magic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Ronny Reader</a:t>
            </a:r>
            <a:r>
              <a:rPr b="0" lang="en" sz="1400">
                <a:solidFill>
                  <a:schemeClr val="lt1"/>
                </a:solidFill>
              </a:rPr>
              <a:t>, NYC</a:t>
            </a:r>
            <a:endParaRPr b="0" sz="1400">
              <a:solidFill>
                <a:schemeClr val="lt1"/>
              </a:solidFill>
            </a:endParaRPr>
          </a:p>
        </p:txBody>
      </p:sp>
      <p:sp>
        <p:nvSpPr>
          <p:cNvPr id="251" name="Google Shape;251;p32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Quotes for illustration purposes only</a:t>
            </a:r>
            <a:endParaRPr i="1" sz="12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33"/>
          <p:cNvPicPr preferRelativeResize="0"/>
          <p:nvPr/>
        </p:nvPicPr>
        <p:blipFill rotWithShape="1">
          <a:blip r:embed="rId3">
            <a:alphaModFix/>
          </a:blip>
          <a:srcRect b="14093" l="2132" r="6751" t="6554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3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 a 2nd language? </a:t>
            </a:r>
            <a:br>
              <a:rPr lang="en"/>
            </a:br>
            <a:r>
              <a:rPr lang="en"/>
              <a:t>Make Google Translate  even better by joining </a:t>
            </a:r>
            <a:br>
              <a:rPr lang="en"/>
            </a:br>
            <a:r>
              <a:rPr lang="en"/>
              <a:t>the </a:t>
            </a:r>
            <a:r>
              <a:rPr lang="en">
                <a:solidFill>
                  <a:schemeClr val="accent5"/>
                </a:solidFill>
                <a:uFill>
                  <a:noFill/>
                </a:uFill>
                <a:hlinkClick r:id="rId4"/>
              </a:rPr>
              <a:t>community</a:t>
            </a:r>
            <a:r>
              <a:rPr lang="en"/>
              <a:t>.</a:t>
            </a:r>
            <a:endParaRPr/>
          </a:p>
        </p:txBody>
      </p:sp>
      <p:grpSp>
        <p:nvGrpSpPr>
          <p:cNvPr id="258" name="Google Shape;258;p33"/>
          <p:cNvGrpSpPr/>
          <p:nvPr/>
        </p:nvGrpSpPr>
        <p:grpSpPr>
          <a:xfrm>
            <a:off x="6781388" y="2464029"/>
            <a:ext cx="2212050" cy="2537076"/>
            <a:chOff x="6803275" y="395363"/>
            <a:chExt cx="2212050" cy="2537076"/>
          </a:xfrm>
        </p:grpSpPr>
        <p:pic>
          <p:nvPicPr>
            <p:cNvPr id="259" name="Google Shape;259;p3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260" name="Google Shape;260;p33"/>
            <p:cNvPicPr preferRelativeResize="0"/>
            <p:nvPr/>
          </p:nvPicPr>
          <p:blipFill rotWithShape="1">
            <a:blip r:embed="rId6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1" name="Google Shape;261;p33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Inspire your audience to act on the information they just learned.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Depending on your idea, this can be anything from downloading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an app to joining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an organization.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67" name="Google Shape;267;p34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4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Good luck!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9" name="Google Shape;269;p34"/>
          <p:cNvSpPr txBox="1"/>
          <p:nvPr>
            <p:ph idx="4294967295" type="body"/>
          </p:nvPr>
        </p:nvSpPr>
        <p:spPr>
          <a:xfrm>
            <a:off x="2855550" y="1377478"/>
            <a:ext cx="3432900" cy="16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We hope you’ll use these tips to go out and deliver a memorable pitch for your product 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or service!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For more (free) presentation tips relevant to other types of messages, go to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 u="sng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  <a:hlinkClick r:id="rId5"/>
              </a:rPr>
              <a:t>heathbrothers.com/presentations</a:t>
            </a:r>
            <a:endParaRPr sz="1200" u="sng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descr="Book titled, &quot;Made To Stick,&quot; standing on its side" id="270" name="Google Shape;270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76950" y="3083225"/>
            <a:ext cx="1184925" cy="154595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4"/>
          <p:cNvSpPr txBox="1"/>
          <p:nvPr/>
        </p:nvSpPr>
        <p:spPr>
          <a:xfrm>
            <a:off x="2855550" y="3495513"/>
            <a:ext cx="2103000" cy="101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For more about making your ideas stick with others, check out our book!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5"/>
          <p:cNvSpPr txBox="1"/>
          <p:nvPr>
            <p:ph idx="4294967295" type="title"/>
          </p:nvPr>
        </p:nvSpPr>
        <p:spPr>
          <a:xfrm>
            <a:off x="535775" y="306050"/>
            <a:ext cx="51972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References</a:t>
            </a:r>
            <a:endParaRPr sz="2400"/>
          </a:p>
        </p:txBody>
      </p:sp>
      <p:sp>
        <p:nvSpPr>
          <p:cNvPr id="277" name="Google Shape;277;p35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http://ect.bell-labs.com/who/tkh/publications/papers/odt.pdf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https://www.ncbi.nlm.nih.gov/pubmed/27120604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idx="4294967295" type="title"/>
          </p:nvPr>
        </p:nvSpPr>
        <p:spPr>
          <a:xfrm>
            <a:off x="535775" y="306050"/>
            <a:ext cx="51972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Neural networks</a:t>
            </a:r>
            <a:endParaRPr sz="2400"/>
          </a:p>
        </p:txBody>
      </p:sp>
      <p:sp>
        <p:nvSpPr>
          <p:cNvPr id="86" name="Google Shape;86;p15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Lato"/>
              <a:buChar char="●"/>
            </a:pPr>
            <a:r>
              <a:t/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7" name="Google Shape;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6475" y="1342700"/>
            <a:ext cx="3295274" cy="222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idx="4294967295" type="title"/>
          </p:nvPr>
        </p:nvSpPr>
        <p:spPr>
          <a:xfrm>
            <a:off x="535775" y="256675"/>
            <a:ext cx="5197200" cy="5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Pros and cons</a:t>
            </a:r>
            <a:endParaRPr sz="2400"/>
          </a:p>
        </p:txBody>
      </p:sp>
      <p:graphicFrame>
        <p:nvGraphicFramePr>
          <p:cNvPr id="93" name="Google Shape;93;p16"/>
          <p:cNvGraphicFramePr/>
          <p:nvPr/>
        </p:nvGraphicFramePr>
        <p:xfrm>
          <a:off x="473700" y="10958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{D813022D-745D-4B28-9100-AC79BE5AC978}</a:tableStyleId>
              </a:tblPr>
              <a:tblGrid>
                <a:gridCol w="2592350"/>
                <a:gridCol w="2473875"/>
                <a:gridCol w="2740450"/>
              </a:tblGrid>
              <a:tr h="394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Decision trees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Neural Networks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83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Easily interpretable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F2F2F"/>
                          </a:solidFill>
                          <a:highlight>
                            <a:srgbClr val="FFFFFF"/>
                          </a:highlight>
                        </a:rPr>
                        <a:t>✅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❌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94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Model functions diversity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Only axis parallel splits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Arbitrary functions, Complex structures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69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Time complexity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Reasonably fast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Comparably slow, long training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174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Online learning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❌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2F2F2F"/>
                          </a:solidFill>
                          <a:highlight>
                            <a:srgbClr val="FFFFFF"/>
                          </a:highlight>
                        </a:rPr>
                        <a:t>✅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94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Model parameters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Only a few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Up to millions (hidden layers, number of units)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891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Layout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Deterministic(?) splits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Differentiable, stochastic, back-propagation compatible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EA999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851700" y="296175"/>
            <a:ext cx="54369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Pros and cons</a:t>
            </a:r>
            <a:endParaRPr sz="3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Just one!</a:t>
            </a:r>
            <a:r>
              <a:rPr lang="en"/>
              <a:t> Your own.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0" lang="en" sz="2400"/>
              <a:t>(With a little help from your smart phone)</a:t>
            </a:r>
            <a:endParaRPr b="0" sz="2400"/>
          </a:p>
        </p:txBody>
      </p:sp>
      <p:grpSp>
        <p:nvGrpSpPr>
          <p:cNvPr id="104" name="Google Shape;104;p18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05" name="Google Shape;105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06" name="Google Shape;106;p18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7" name="Google Shape;107;p18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Remember. If something sounds like common sense, people will ignore it.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Highlight what is unexpected about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your topic.</a:t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dk2"/>
                </a:solidFill>
              </a:rPr>
              <a:t>The Google Translate app can repeat anything you say in up to </a:t>
            </a:r>
            <a:r>
              <a:rPr lang="en"/>
              <a:t>NINETY LANGUAGES</a:t>
            </a:r>
            <a:r>
              <a:rPr lang="en" sz="2400"/>
              <a:t> </a:t>
            </a:r>
            <a:r>
              <a:rPr b="0" lang="en" sz="2400">
                <a:solidFill>
                  <a:schemeClr val="dk2"/>
                </a:solidFill>
              </a:rPr>
              <a:t>from German and Japanese  to Czech and Zulu</a:t>
            </a:r>
            <a:endParaRPr b="0" sz="2400">
              <a:solidFill>
                <a:schemeClr val="dk2"/>
              </a:solidFill>
            </a:endParaRPr>
          </a:p>
        </p:txBody>
      </p:sp>
      <p:pic>
        <p:nvPicPr>
          <p:cNvPr id="113" name="Google Shape;113;p19"/>
          <p:cNvPicPr preferRelativeResize="0"/>
          <p:nvPr/>
        </p:nvPicPr>
        <p:blipFill rotWithShape="1">
          <a:blip r:embed="rId3">
            <a:alphaModFix/>
          </a:blip>
          <a:srcRect b="0" l="0" r="39660" t="0"/>
          <a:stretch/>
        </p:blipFill>
        <p:spPr>
          <a:xfrm>
            <a:off x="4488725" y="0"/>
            <a:ext cx="465527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4" name="Google Shape;114;p19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15" name="Google Shape;115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16" name="Google Shape;116;p19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7" name="Google Shape;117;p19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Don’t wait till the end of the presentation to give the bottom line.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Reveal your product or idea (in this case a translation app) up front.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23" name="Google Shape;123;p20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2. Examples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5" name="Google Shape;125;p20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By the end of this section, your audience should be able to visualize: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What is the pain you cure with your solution?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Who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Show them a specific person who would benefit from your solution.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19 at 11.46.25 PM.png" id="130" name="Google Shape;130;p21"/>
          <p:cNvPicPr preferRelativeResize="0"/>
          <p:nvPr/>
        </p:nvPicPr>
        <p:blipFill rotWithShape="1">
          <a:blip r:embed="rId3">
            <a:alphaModFix/>
          </a:blip>
          <a:srcRect b="0" l="26143" r="26148" t="0"/>
          <a:stretch/>
        </p:blipFill>
        <p:spPr>
          <a:xfrm>
            <a:off x="-1" y="0"/>
            <a:ext cx="45672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Alberto.</a:t>
            </a:r>
            <a:r>
              <a:rPr lang="en" sz="3000">
                <a:solidFill>
                  <a:schemeClr val="dk1"/>
                </a:solidFill>
              </a:rPr>
              <a:t> 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He recently moved from Spain to a small town in Northern Ireland.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/>
              <a:t>He loved soccer, but feared he had no way to talk to a coach or teammates. </a:t>
            </a:r>
            <a:endParaRPr sz="1800">
              <a:solidFill>
                <a:srgbClr val="000000"/>
              </a:solidFill>
            </a:endParaRPr>
          </a:p>
        </p:txBody>
      </p:sp>
      <p:grpSp>
        <p:nvGrpSpPr>
          <p:cNvPr id="132" name="Google Shape;132;p21"/>
          <p:cNvGrpSpPr/>
          <p:nvPr/>
        </p:nvGrpSpPr>
        <p:grpSpPr>
          <a:xfrm>
            <a:off x="134988" y="2464035"/>
            <a:ext cx="2212050" cy="2537076"/>
            <a:chOff x="6803275" y="395363"/>
            <a:chExt cx="2212050" cy="2537076"/>
          </a:xfrm>
        </p:grpSpPr>
        <p:pic>
          <p:nvPicPr>
            <p:cNvPr id="133" name="Google Shape;133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34" name="Google Shape;134;p21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5" name="Google Shape;135;p21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Tell the audience about the problem through a </a:t>
              </a:r>
              <a:r>
                <a:rPr b="1"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story</a:t>
              </a: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, ideally a person. 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